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EF774-5B05-40B7-9CA1-D026A2E45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DF8415-0613-4F4B-8B85-841E5093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328164-B9DB-43DC-85F3-16609D45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69DC92-AA87-4072-B6E9-9A0D9135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0AF43-22E9-4CB2-9547-E2AEBEE6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CD49D-23E4-4F81-B940-1ED26AE2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DED787-2332-429C-A5F4-94B028B44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9F9EEE-7065-4339-9BA9-409A21D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D071DE-8259-421A-A5F8-91C4F011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44D56A-5B80-4C18-B7F4-0DF0585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9688178-001C-4D3E-BEAC-1FB050517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5762C4-52FA-4A4F-A59B-21136A7F9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0D4491-EB54-4575-AF7F-4A7F3B1E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DAE140-E72C-46B5-9356-0E9F3C3C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E08465-8A53-42FF-BCC4-404B0AE4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03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38335-5703-4B68-B101-E6CD7242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EA1EB5-A2E7-4FEB-B326-DC925FBF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D1753C-A31B-487C-BCB5-3605FAD2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04472D-DA5B-408C-B3EA-4C8E6F8F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4B115-AA03-4AC1-83CC-28A032DE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14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5120D-3F75-4170-A866-C7C67672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786017-CC1F-4F31-AF6A-BDB049BD9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2616A4-B721-4E26-A42C-4346C7CE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096E9A-9F00-4925-B294-817F0350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32BAAF-8259-4957-BD7E-98519325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5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26820-BBB8-4D7C-A7AD-649D4953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7F0D06-0DF6-4BF3-9D00-B2B189973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A922D-EF36-4DBB-8899-BD2DBB55E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967BAF-7B94-47FB-A485-45BFAE81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984926-F5F3-44EB-A6E2-72E14653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70C2F6-140F-4BD5-8819-1C4D8582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0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90F40-E0D4-42B3-8B6D-29068726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09044A-546A-401E-9634-3022764E8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3BB734-9EE0-4468-9F33-DDE7CA8FE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95851E-0711-4430-8F29-7DD614C6D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1EF3F4-6891-4C4F-85C3-6B4DC76BD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6490E5-9B84-45B9-B8B9-E3CD0CFF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C0B22C-2791-4B9C-9FD5-A6F79AF0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6B17FCE-2D0F-4897-BE30-2B67DB67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4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8E0F4-DDD1-48B7-A06B-42FF1C30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2D016C-C320-454F-BDC2-FAF05EC9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979E1C-2433-401A-8D48-06E39425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6E68BD-C9A6-44CA-9250-C04264CE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7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8E823A-58DE-4A73-A744-1AE3747B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3A5084-638D-403E-8345-1B3D4EC4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216C48-55DD-4683-8E0E-CDFAB51C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2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456DA-E61E-4C05-B733-264186A0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5DEB5-6249-4477-A78C-C75017B7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8EE70C-5D79-418C-8BF0-FE139466B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70E114-98D3-48AB-8041-5115B40F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6AAEEC-F411-417C-BE26-B3995621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50B14C-8B84-4E70-8078-61EBB92E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74ECE-4805-4F3F-9411-4EFAEB9B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C00770-A649-49B3-9BB0-0DEAA4488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F9133A-C03B-4C40-A268-83FA36F7E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B3E620-4D39-4A7F-A03D-AEF27047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18467D-6694-49F0-B5E1-FCBB12E8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6A74AF-D674-4385-AB7A-BD189663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37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198D12E-3960-4143-A0FD-D588BBDA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7A9570-CDD2-4B13-9CC4-1506AB95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4ACC6-1D2F-48BA-A226-4FBF9767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5BE5-280B-4AA0-B10F-99862CBD36ED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F3B07-A81E-4E98-878D-825B7FB5D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46F48-17A2-41BB-B96A-4623C7C2D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827A-A7E0-4826-9F92-66923FE87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5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6D984B-FD7F-4AB2-B733-A04346AD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63" y="3414710"/>
            <a:ext cx="171474" cy="285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7ED8D-7F89-4A94-A245-DE44492A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1" y="558454"/>
            <a:ext cx="3667637" cy="49536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185359-83C2-47E7-B4FA-301F144C374C}"/>
              </a:ext>
            </a:extLst>
          </p:cNvPr>
          <p:cNvSpPr txBox="1"/>
          <p:nvPr/>
        </p:nvSpPr>
        <p:spPr>
          <a:xfrm>
            <a:off x="5207000" y="889000"/>
            <a:ext cx="56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look </a:t>
            </a:r>
            <a:r>
              <a:rPr lang="ja-JP" altLang="en-US" dirty="0"/>
              <a:t>意味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A11FF5-0FD1-418E-A9CF-1E6B80EF1CE5}"/>
              </a:ext>
            </a:extLst>
          </p:cNvPr>
          <p:cNvSpPr txBox="1"/>
          <p:nvPr/>
        </p:nvSpPr>
        <p:spPr>
          <a:xfrm>
            <a:off x="5207000" y="2171700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Shall I </a:t>
            </a:r>
            <a:r>
              <a:rPr kumimoji="1" lang="ja-JP" altLang="en-US" dirty="0"/>
              <a:t>～？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5E00F4-704B-461E-B44D-0A7A46CC7526}"/>
              </a:ext>
            </a:extLst>
          </p:cNvPr>
          <p:cNvSpPr txBox="1"/>
          <p:nvPr/>
        </p:nvSpPr>
        <p:spPr>
          <a:xfrm>
            <a:off x="5359400" y="1600200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見る、見える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B97D2A-97AA-44DF-AF95-60460B9CF098}"/>
              </a:ext>
            </a:extLst>
          </p:cNvPr>
          <p:cNvSpPr txBox="1"/>
          <p:nvPr/>
        </p:nvSpPr>
        <p:spPr>
          <a:xfrm>
            <a:off x="5473700" y="2895600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～しましょうか？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836849-38E6-441D-BAC3-50CC56C53105}"/>
              </a:ext>
            </a:extLst>
          </p:cNvPr>
          <p:cNvSpPr txBox="1"/>
          <p:nvPr/>
        </p:nvSpPr>
        <p:spPr>
          <a:xfrm>
            <a:off x="5207000" y="3443289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③日本語訳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65C6C0-E836-455B-8526-8EE51D34A81F}"/>
              </a:ext>
            </a:extLst>
          </p:cNvPr>
          <p:cNvSpPr txBox="1"/>
          <p:nvPr/>
        </p:nvSpPr>
        <p:spPr>
          <a:xfrm>
            <a:off x="5207000" y="4167189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あなたはお腹が空いているように見えます。</a:t>
            </a:r>
            <a:endParaRPr kumimoji="1" lang="en-US" altLang="ja-JP" dirty="0"/>
          </a:p>
          <a:p>
            <a:r>
              <a:rPr lang="ja-JP" altLang="en-US" dirty="0"/>
              <a:t>ホットドッグを買いましょうか？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6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907D19-ABC1-4288-84FD-5FE7122D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6" y="617510"/>
            <a:ext cx="4197316" cy="58944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643352-3636-4C99-9F87-59E293950189}"/>
              </a:ext>
            </a:extLst>
          </p:cNvPr>
          <p:cNvSpPr txBox="1"/>
          <p:nvPr/>
        </p:nvSpPr>
        <p:spPr>
          <a:xfrm>
            <a:off x="5448300" y="617510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If it’s fine tomorrow, I</a:t>
            </a:r>
            <a:r>
              <a:rPr kumimoji="1" lang="en-US" altLang="ja-JP" dirty="0">
                <a:solidFill>
                  <a:srgbClr val="FF0000"/>
                </a:solidFill>
              </a:rPr>
              <a:t>’ll</a:t>
            </a:r>
            <a:r>
              <a:rPr kumimoji="1" lang="en-US" altLang="ja-JP" dirty="0"/>
              <a:t> take you there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5DC707-1E85-4E57-B934-69F623F5CB5C}"/>
              </a:ext>
            </a:extLst>
          </p:cNvPr>
          <p:cNvSpPr txBox="1"/>
          <p:nvPr/>
        </p:nvSpPr>
        <p:spPr>
          <a:xfrm>
            <a:off x="5575300" y="1143000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 it </a:t>
            </a:r>
            <a:r>
              <a:rPr kumimoji="1" lang="en-US" altLang="ja-JP" dirty="0">
                <a:solidFill>
                  <a:srgbClr val="FF0000"/>
                </a:solidFill>
              </a:rPr>
              <a:t>will be </a:t>
            </a:r>
            <a:r>
              <a:rPr kumimoji="1" lang="en-US" altLang="ja-JP" dirty="0"/>
              <a:t>fine tomorrow, I’ll take you there </a:t>
            </a:r>
            <a:r>
              <a:rPr kumimoji="1" lang="ja-JP" altLang="en-US" dirty="0"/>
              <a:t>と時制をそろえないの？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CB8BAB-B7ED-4350-9C9E-1970B8E886BF}"/>
              </a:ext>
            </a:extLst>
          </p:cNvPr>
          <p:cNvSpPr txBox="1"/>
          <p:nvPr/>
        </p:nvSpPr>
        <p:spPr>
          <a:xfrm>
            <a:off x="5575300" y="1835682"/>
            <a:ext cx="600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未来形は、</a:t>
            </a:r>
            <a:r>
              <a:rPr kumimoji="1" lang="en-US" altLang="ja-JP" dirty="0">
                <a:solidFill>
                  <a:srgbClr val="FF0000"/>
                </a:solidFill>
              </a:rPr>
              <a:t>If </a:t>
            </a:r>
            <a:r>
              <a:rPr kumimoji="1" lang="ja-JP" altLang="en-US" dirty="0">
                <a:solidFill>
                  <a:srgbClr val="FF0000"/>
                </a:solidFill>
              </a:rPr>
              <a:t>と</a:t>
            </a:r>
            <a:r>
              <a:rPr kumimoji="1" lang="en-US" altLang="ja-JP" dirty="0">
                <a:solidFill>
                  <a:srgbClr val="FF0000"/>
                </a:solidFill>
              </a:rPr>
              <a:t>When</a:t>
            </a:r>
            <a:r>
              <a:rPr kumimoji="1" lang="ja-JP" altLang="en-US" dirty="0">
                <a:solidFill>
                  <a:srgbClr val="FF0000"/>
                </a:solidFill>
              </a:rPr>
              <a:t>の中は現在形にする！というルールがある！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5BA3B0-16FE-46C2-93DB-F51A0E53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2" y="2482013"/>
            <a:ext cx="2698716" cy="399051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2920A6-D42F-4E9C-AA00-4B708FE4D6CA}"/>
              </a:ext>
            </a:extLst>
          </p:cNvPr>
          <p:cNvSpPr txBox="1"/>
          <p:nvPr/>
        </p:nvSpPr>
        <p:spPr>
          <a:xfrm>
            <a:off x="7912100" y="3225800"/>
            <a:ext cx="367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過去形は、</a:t>
            </a:r>
            <a:r>
              <a:rPr kumimoji="1" lang="en-US" altLang="ja-JP" dirty="0"/>
              <a:t>When</a:t>
            </a:r>
            <a:r>
              <a:rPr kumimoji="1" lang="ja-JP" altLang="en-US" dirty="0"/>
              <a:t>の中も過去形！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729A16-5880-44D8-A9E1-A6EB28779741}"/>
              </a:ext>
            </a:extLst>
          </p:cNvPr>
          <p:cNvSpPr txBox="1"/>
          <p:nvPr/>
        </p:nvSpPr>
        <p:spPr>
          <a:xfrm>
            <a:off x="7881267" y="369912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</a:t>
            </a:r>
            <a:r>
              <a:rPr kumimoji="1" lang="ja-JP" altLang="en-US" dirty="0"/>
              <a:t>の過去形は仮定法！ちょっと難しい。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158599-6EA4-473C-A926-164994A4B467}"/>
              </a:ext>
            </a:extLst>
          </p:cNvPr>
          <p:cNvSpPr txBox="1"/>
          <p:nvPr/>
        </p:nvSpPr>
        <p:spPr>
          <a:xfrm>
            <a:off x="7912100" y="4442916"/>
            <a:ext cx="364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en-US" altLang="ja-JP" dirty="0" err="1"/>
              <a:t>eboard</a:t>
            </a:r>
            <a:r>
              <a:rPr kumimoji="1" lang="ja-JP" altLang="en-US" dirty="0"/>
              <a:t>で調べてみよう！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BD2D98-CF2E-4CCF-B5D6-26058FE24331}"/>
              </a:ext>
            </a:extLst>
          </p:cNvPr>
          <p:cNvSpPr txBox="1"/>
          <p:nvPr/>
        </p:nvSpPr>
        <p:spPr>
          <a:xfrm>
            <a:off x="7897566" y="4972371"/>
            <a:ext cx="33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so that</a:t>
            </a:r>
            <a:r>
              <a:rPr lang="ja-JP" altLang="en-US" dirty="0"/>
              <a:t>の意味は？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24425F-9FC4-4249-8DCF-88B1100FEE82}"/>
              </a:ext>
            </a:extLst>
          </p:cNvPr>
          <p:cNvSpPr txBox="1"/>
          <p:nvPr/>
        </p:nvSpPr>
        <p:spPr>
          <a:xfrm>
            <a:off x="7912100" y="5783948"/>
            <a:ext cx="34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won’t </a:t>
            </a:r>
            <a:r>
              <a:rPr kumimoji="1" lang="ja-JP" altLang="en-US" dirty="0"/>
              <a:t>ってなに？</a:t>
            </a:r>
          </a:p>
        </p:txBody>
      </p:sp>
    </p:spTree>
    <p:extLst>
      <p:ext uri="{BB962C8B-B14F-4D97-AF65-F5344CB8AC3E}">
        <p14:creationId xmlns:p14="http://schemas.microsoft.com/office/powerpoint/2010/main" val="8187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F3D156-F687-475E-91C8-AEC33B8C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6" y="617510"/>
            <a:ext cx="4197316" cy="589449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A56319-CCB2-457E-AE90-09942612CE60}"/>
              </a:ext>
            </a:extLst>
          </p:cNvPr>
          <p:cNvSpPr txBox="1"/>
          <p:nvPr/>
        </p:nvSpPr>
        <p:spPr>
          <a:xfrm>
            <a:off x="5473700" y="617510"/>
            <a:ext cx="33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so that</a:t>
            </a:r>
            <a:r>
              <a:rPr lang="ja-JP" altLang="en-US" dirty="0"/>
              <a:t>の意味は？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B0046-1D5A-4946-AA47-BB9A01C5EBF9}"/>
              </a:ext>
            </a:extLst>
          </p:cNvPr>
          <p:cNvSpPr txBox="1"/>
          <p:nvPr/>
        </p:nvSpPr>
        <p:spPr>
          <a:xfrm>
            <a:off x="5671503" y="2201890"/>
            <a:ext cx="34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won’t </a:t>
            </a:r>
            <a:r>
              <a:rPr kumimoji="1" lang="ja-JP" altLang="en-US" dirty="0"/>
              <a:t>ってなに？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F255D6-F8A4-4F1D-BE19-67196E8470B2}"/>
              </a:ext>
            </a:extLst>
          </p:cNvPr>
          <p:cNvSpPr txBox="1"/>
          <p:nvPr/>
        </p:nvSpPr>
        <p:spPr>
          <a:xfrm>
            <a:off x="5671503" y="986842"/>
            <a:ext cx="563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そうすれば　　</a:t>
            </a:r>
            <a:r>
              <a:rPr kumimoji="1" lang="en-US" altLang="ja-JP" b="1" dirty="0">
                <a:solidFill>
                  <a:srgbClr val="FF0000"/>
                </a:solidFill>
              </a:rPr>
              <a:t>that</a:t>
            </a:r>
            <a:r>
              <a:rPr kumimoji="1" lang="ja-JP" altLang="en-US" b="1" dirty="0">
                <a:solidFill>
                  <a:srgbClr val="FF0000"/>
                </a:solidFill>
              </a:rPr>
              <a:t>の後ろは結果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0FCDB1-7BA6-4A8B-8547-0F36B6D6605B}"/>
              </a:ext>
            </a:extLst>
          </p:cNvPr>
          <p:cNvSpPr txBox="1"/>
          <p:nvPr/>
        </p:nvSpPr>
        <p:spPr>
          <a:xfrm>
            <a:off x="5473700" y="4684237"/>
            <a:ext cx="15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日本語訳：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BF220D-B15D-4FA6-A433-E33B25DCBE25}"/>
              </a:ext>
            </a:extLst>
          </p:cNvPr>
          <p:cNvSpPr txBox="1"/>
          <p:nvPr/>
        </p:nvSpPr>
        <p:spPr>
          <a:xfrm>
            <a:off x="5473700" y="5040161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もし明日晴れるなら、私はあなたをそこに連れていくつもりです。そうすれば、あなたはあなたの道を失わないでしょう。（迷子にならないでしょう。）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E4707D-5CFE-4FD6-9CF4-F4AAE9AE9050}"/>
              </a:ext>
            </a:extLst>
          </p:cNvPr>
          <p:cNvSpPr txBox="1"/>
          <p:nvPr/>
        </p:nvSpPr>
        <p:spPr>
          <a:xfrm>
            <a:off x="5816600" y="2717800"/>
            <a:ext cx="5003800" cy="38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will not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7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89D161-6578-4007-B565-40699B58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6" y="737812"/>
            <a:ext cx="3743847" cy="538237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CCA90-CBC7-4850-ACE4-F3DBC7D73134}"/>
              </a:ext>
            </a:extLst>
          </p:cNvPr>
          <p:cNvSpPr txBox="1"/>
          <p:nvPr/>
        </p:nvSpPr>
        <p:spPr>
          <a:xfrm>
            <a:off x="4724400" y="81657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　</a:t>
            </a:r>
            <a:r>
              <a:rPr kumimoji="1" lang="en-US" altLang="ja-JP" dirty="0"/>
              <a:t>I want to make a dress for her by next Friday.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D66697-6D66-4056-9FA6-9620620C47EB}"/>
              </a:ext>
            </a:extLst>
          </p:cNvPr>
          <p:cNvSpPr txBox="1"/>
          <p:nvPr/>
        </p:nvSpPr>
        <p:spPr>
          <a:xfrm>
            <a:off x="4724400" y="2342969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　</a:t>
            </a:r>
            <a:r>
              <a:rPr kumimoji="1" lang="en-US" altLang="ja-JP" dirty="0"/>
              <a:t>I want  </a:t>
            </a:r>
            <a:r>
              <a:rPr kumimoji="1" lang="en-US" altLang="ja-JP" b="1" dirty="0">
                <a:solidFill>
                  <a:srgbClr val="FF0000"/>
                </a:solidFill>
              </a:rPr>
              <a:t>you </a:t>
            </a:r>
            <a:r>
              <a:rPr kumimoji="1" lang="en-US" altLang="ja-JP" dirty="0"/>
              <a:t>to make a dress for her next Friday.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A0E839-0AA5-460B-85A0-EDBC960E66B4}"/>
              </a:ext>
            </a:extLst>
          </p:cNvPr>
          <p:cNvSpPr txBox="1"/>
          <p:nvPr/>
        </p:nvSpPr>
        <p:spPr>
          <a:xfrm>
            <a:off x="4965700" y="4794934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何が違うの？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つとも日本語に訳してみよう！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CAFF0-E589-415C-9CD7-6D9F2313A459}"/>
              </a:ext>
            </a:extLst>
          </p:cNvPr>
          <p:cNvSpPr txBox="1"/>
          <p:nvPr/>
        </p:nvSpPr>
        <p:spPr>
          <a:xfrm>
            <a:off x="4724400" y="144127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私は、来週の金曜日までに彼女のためにワンピース</a:t>
            </a:r>
            <a:endParaRPr kumimoji="1" lang="en-US" altLang="ja-JP" dirty="0"/>
          </a:p>
          <a:p>
            <a:r>
              <a:rPr kumimoji="1" lang="ja-JP" altLang="en-US" dirty="0"/>
              <a:t>（ドレス）を作りたい。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B83980-6CEA-478E-9F64-7E280DD06847}"/>
              </a:ext>
            </a:extLst>
          </p:cNvPr>
          <p:cNvSpPr txBox="1"/>
          <p:nvPr/>
        </p:nvSpPr>
        <p:spPr>
          <a:xfrm>
            <a:off x="4826000" y="3162300"/>
            <a:ext cx="603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私は、来週の金曜日までに彼女のために　</a:t>
            </a:r>
            <a:r>
              <a:rPr kumimoji="1" lang="ja-JP" altLang="en-US" b="1" dirty="0">
                <a:solidFill>
                  <a:srgbClr val="FF0000"/>
                </a:solidFill>
              </a:rPr>
              <a:t>あなたに</a:t>
            </a:r>
            <a:r>
              <a:rPr kumimoji="1" lang="ja-JP" altLang="en-US" dirty="0"/>
              <a:t>　　　にワンピース（ドレス）を</a:t>
            </a:r>
            <a:r>
              <a:rPr kumimoji="1" lang="ja-JP" altLang="en-US" b="1" dirty="0">
                <a:solidFill>
                  <a:srgbClr val="FF0000"/>
                </a:solidFill>
              </a:rPr>
              <a:t>作って欲しい</a:t>
            </a:r>
            <a:r>
              <a:rPr kumimoji="1"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290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E29F44-4170-47C8-A233-3BC345F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6" y="788638"/>
            <a:ext cx="3534268" cy="50013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8518D-DE08-430A-8C20-70284BA33CA9}"/>
              </a:ext>
            </a:extLst>
          </p:cNvPr>
          <p:cNvSpPr txBox="1"/>
          <p:nvPr/>
        </p:nvSpPr>
        <p:spPr>
          <a:xfrm>
            <a:off x="4927600" y="788638"/>
            <a:ext cx="62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Will you </a:t>
            </a:r>
            <a:r>
              <a:rPr kumimoji="1" lang="ja-JP" altLang="en-US" dirty="0"/>
              <a:t>～？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632710-F581-478C-8CE7-9F8F79BA25DC}"/>
              </a:ext>
            </a:extLst>
          </p:cNvPr>
          <p:cNvSpPr txBox="1"/>
          <p:nvPr/>
        </p:nvSpPr>
        <p:spPr>
          <a:xfrm>
            <a:off x="4927600" y="1778619"/>
            <a:ext cx="53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something cold to drink  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05D8F9-9989-40FF-9AE7-DEA9CA5B638F}"/>
              </a:ext>
            </a:extLst>
          </p:cNvPr>
          <p:cNvSpPr txBox="1"/>
          <p:nvPr/>
        </p:nvSpPr>
        <p:spPr>
          <a:xfrm>
            <a:off x="4927600" y="2768600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to drink </a:t>
            </a:r>
            <a:r>
              <a:rPr lang="ja-JP" altLang="en-US" dirty="0"/>
              <a:t>ってなに？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2CFD45-9EE7-49F5-9435-D960FE67E3DE}"/>
              </a:ext>
            </a:extLst>
          </p:cNvPr>
          <p:cNvSpPr txBox="1"/>
          <p:nvPr/>
        </p:nvSpPr>
        <p:spPr>
          <a:xfrm>
            <a:off x="4927600" y="1333500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～してくれませんか？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C201ED-1C84-4D83-86BC-03EB414670F2}"/>
              </a:ext>
            </a:extLst>
          </p:cNvPr>
          <p:cNvSpPr txBox="1"/>
          <p:nvPr/>
        </p:nvSpPr>
        <p:spPr>
          <a:xfrm>
            <a:off x="5067300" y="2311400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ja-JP" altLang="en-US" dirty="0"/>
              <a:t>飲むための冷たいもの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E43B1B-D366-4D5D-B48F-AEAAEDFF06B7}"/>
              </a:ext>
            </a:extLst>
          </p:cNvPr>
          <p:cNvSpPr txBox="1"/>
          <p:nvPr/>
        </p:nvSpPr>
        <p:spPr>
          <a:xfrm>
            <a:off x="5207000" y="3581400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something cold to eat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D8219-D9D0-46D4-8A02-11B31CF4DEEC}"/>
              </a:ext>
            </a:extLst>
          </p:cNvPr>
          <p:cNvSpPr txBox="1"/>
          <p:nvPr/>
        </p:nvSpPr>
        <p:spPr>
          <a:xfrm>
            <a:off x="5207000" y="43815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omething cold to feel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3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594ABB-97BC-45DD-9B05-3C2B7A84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0" y="880707"/>
            <a:ext cx="3762900" cy="509658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B40597-F98B-44A2-B851-EFAEE201DDE9}"/>
              </a:ext>
            </a:extLst>
          </p:cNvPr>
          <p:cNvSpPr txBox="1"/>
          <p:nvPr/>
        </p:nvSpPr>
        <p:spPr>
          <a:xfrm>
            <a:off x="5156200" y="295891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kumimoji="1" lang="en-US" altLang="ja-JP" dirty="0"/>
              <a:t>I have no books to read</a:t>
            </a:r>
            <a:r>
              <a:rPr kumimoji="1" lang="ja-JP" altLang="en-US" dirty="0"/>
              <a:t>　意味は？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DB4239-774C-4570-86C4-AB6249EE9480}"/>
              </a:ext>
            </a:extLst>
          </p:cNvPr>
          <p:cNvSpPr txBox="1"/>
          <p:nvPr/>
        </p:nvSpPr>
        <p:spPr>
          <a:xfrm>
            <a:off x="5207000" y="245368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May</a:t>
            </a:r>
            <a:r>
              <a:rPr lang="ja-JP" altLang="en-US" dirty="0"/>
              <a:t> </a:t>
            </a:r>
            <a:r>
              <a:rPr lang="en-US" altLang="ja-JP" dirty="0"/>
              <a:t>I</a:t>
            </a:r>
            <a:r>
              <a:rPr lang="ja-JP" altLang="en-US" dirty="0"/>
              <a:t> ～？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3409E3-D0D0-4FD4-80C8-DF47ACBAA609}"/>
              </a:ext>
            </a:extLst>
          </p:cNvPr>
          <p:cNvSpPr txBox="1"/>
          <p:nvPr/>
        </p:nvSpPr>
        <p:spPr>
          <a:xfrm>
            <a:off x="5200650" y="357766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borrow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E2075C-49EC-4E1B-9E69-F62A53029C8D}"/>
              </a:ext>
            </a:extLst>
          </p:cNvPr>
          <p:cNvSpPr txBox="1"/>
          <p:nvPr/>
        </p:nvSpPr>
        <p:spPr>
          <a:xfrm>
            <a:off x="5156200" y="5485736"/>
            <a:ext cx="48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r>
              <a:rPr lang="en-US" altLang="ja-JP" dirty="0"/>
              <a:t>for </a:t>
            </a:r>
            <a:r>
              <a:rPr lang="en-US" altLang="ja-JP" b="1" dirty="0">
                <a:solidFill>
                  <a:srgbClr val="FF0000"/>
                </a:solidFill>
              </a:rPr>
              <a:t>a</a:t>
            </a:r>
            <a:r>
              <a:rPr lang="en-US" altLang="ja-JP" dirty="0"/>
              <a:t> few days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DEEE9B-EE1E-43F5-985A-12C39D63F75A}"/>
              </a:ext>
            </a:extLst>
          </p:cNvPr>
          <p:cNvSpPr txBox="1"/>
          <p:nvPr/>
        </p:nvSpPr>
        <p:spPr>
          <a:xfrm>
            <a:off x="5207000" y="852617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読むための本がない。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86DF9D-C8A6-47A3-B9D4-EC771F5D608C}"/>
              </a:ext>
            </a:extLst>
          </p:cNvPr>
          <p:cNvSpPr txBox="1"/>
          <p:nvPr/>
        </p:nvSpPr>
        <p:spPr>
          <a:xfrm>
            <a:off x="5156200" y="1431946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mouse found no house to live in.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043CCA-0865-4BD4-B2ED-9C59D36B5E05}"/>
              </a:ext>
            </a:extLst>
          </p:cNvPr>
          <p:cNvSpPr txBox="1"/>
          <p:nvPr/>
        </p:nvSpPr>
        <p:spPr>
          <a:xfrm>
            <a:off x="5207000" y="1936779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 have no homework to finish today.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3A01F0-F19B-4312-8E4F-1C81F4089005}"/>
              </a:ext>
            </a:extLst>
          </p:cNvPr>
          <p:cNvSpPr txBox="1"/>
          <p:nvPr/>
        </p:nvSpPr>
        <p:spPr>
          <a:xfrm>
            <a:off x="5207000" y="3006983"/>
            <a:ext cx="47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～してくれませんか？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1E3D7C-8A05-405F-A40B-BA82C1F270A3}"/>
              </a:ext>
            </a:extLst>
          </p:cNvPr>
          <p:cNvSpPr txBox="1"/>
          <p:nvPr/>
        </p:nvSpPr>
        <p:spPr>
          <a:xfrm>
            <a:off x="5235575" y="4057179"/>
            <a:ext cx="484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借りる　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6B1E6D-5A2D-4BB6-A125-5D112BBB6421}"/>
              </a:ext>
            </a:extLst>
          </p:cNvPr>
          <p:cNvSpPr txBox="1"/>
          <p:nvPr/>
        </p:nvSpPr>
        <p:spPr>
          <a:xfrm>
            <a:off x="5251450" y="45169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貸すの英語は？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D4E2F4-F49F-49A0-9AEC-245524090D8E}"/>
              </a:ext>
            </a:extLst>
          </p:cNvPr>
          <p:cNvSpPr txBox="1"/>
          <p:nvPr/>
        </p:nvSpPr>
        <p:spPr>
          <a:xfrm>
            <a:off x="5302250" y="5001362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lend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27E2EC0-CE7D-49AC-9575-261DA3F48F5B}"/>
              </a:ext>
            </a:extLst>
          </p:cNvPr>
          <p:cNvSpPr txBox="1"/>
          <p:nvPr/>
        </p:nvSpPr>
        <p:spPr>
          <a:xfrm>
            <a:off x="5264150" y="6005383"/>
            <a:ext cx="60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2,3</a:t>
            </a:r>
            <a:r>
              <a:rPr kumimoji="1" lang="ja-JP" altLang="en-US" dirty="0"/>
              <a:t>日間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がないとほとんどないという意味になります。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1340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329DC8-26CF-4448-B7BF-9EF17DF6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" y="610833"/>
            <a:ext cx="3610479" cy="507753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0BC772-ED5F-45E3-96AC-4DFF1B4991F9}"/>
              </a:ext>
            </a:extLst>
          </p:cNvPr>
          <p:cNvSpPr txBox="1"/>
          <p:nvPr/>
        </p:nvSpPr>
        <p:spPr>
          <a:xfrm>
            <a:off x="4978400" y="141972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so hard that </a:t>
            </a:r>
            <a:r>
              <a:rPr kumimoji="1" lang="ja-JP" altLang="en-US" dirty="0"/>
              <a:t>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363AB-D578-4C3C-B7BA-9DC04AC2E508}"/>
              </a:ext>
            </a:extLst>
          </p:cNvPr>
          <p:cNvSpPr txBox="1"/>
          <p:nvPr/>
        </p:nvSpPr>
        <p:spPr>
          <a:xfrm>
            <a:off x="4978400" y="453286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she‘ll be able to speak</a:t>
            </a:r>
            <a:r>
              <a:rPr lang="ja-JP" altLang="en-US" dirty="0"/>
              <a:t>～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1B7FDB-C912-44B8-9FD8-C6E514C3E713}"/>
              </a:ext>
            </a:extLst>
          </p:cNvPr>
          <p:cNvSpPr txBox="1"/>
          <p:nvPr/>
        </p:nvSpPr>
        <p:spPr>
          <a:xfrm>
            <a:off x="4978400" y="561588"/>
            <a:ext cx="4254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とても</a:t>
            </a:r>
            <a:r>
              <a:rPr kumimoji="1" lang="en-US" altLang="ja-JP" dirty="0"/>
              <a:t>hard</a:t>
            </a:r>
            <a:r>
              <a:rPr kumimoji="1" lang="ja-JP" altLang="en-US" b="1" dirty="0">
                <a:solidFill>
                  <a:srgbClr val="FF0000"/>
                </a:solidFill>
              </a:rPr>
              <a:t>なので</a:t>
            </a:r>
            <a:r>
              <a:rPr kumimoji="1" lang="en-US" altLang="ja-JP" dirty="0"/>
              <a:t>that </a:t>
            </a:r>
            <a:r>
              <a:rPr kumimoji="1" lang="ja-JP" altLang="en-US" dirty="0"/>
              <a:t>以降は結果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DFD10-5390-4C05-8ECC-085E116C3C03}"/>
              </a:ext>
            </a:extLst>
          </p:cNvPr>
          <p:cNvSpPr txBox="1"/>
          <p:nvPr/>
        </p:nvSpPr>
        <p:spPr>
          <a:xfrm>
            <a:off x="4978400" y="1015950"/>
            <a:ext cx="57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彼女は</a:t>
            </a:r>
            <a:r>
              <a:rPr kumimoji="1" lang="ja-JP" altLang="en-US" b="1" dirty="0">
                <a:solidFill>
                  <a:srgbClr val="FF0000"/>
                </a:solidFill>
              </a:rPr>
              <a:t>とても</a:t>
            </a:r>
            <a:r>
              <a:rPr kumimoji="1" lang="ja-JP" altLang="en-US" dirty="0"/>
              <a:t>一生懸命にロシア語を勉強している</a:t>
            </a:r>
            <a:r>
              <a:rPr kumimoji="1" lang="ja-JP" altLang="en-US" b="1" dirty="0">
                <a:solidFill>
                  <a:srgbClr val="FF0000"/>
                </a:solidFill>
              </a:rPr>
              <a:t>ので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B63A60-9D21-4F90-96D4-314E58779812}"/>
              </a:ext>
            </a:extLst>
          </p:cNvPr>
          <p:cNvSpPr txBox="1"/>
          <p:nvPr/>
        </p:nvSpPr>
        <p:spPr>
          <a:xfrm>
            <a:off x="4978400" y="16788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 it is fine tomorrow, I’ll take you there </a:t>
            </a:r>
            <a:r>
              <a:rPr kumimoji="1" lang="en-US" altLang="ja-JP" b="1" dirty="0">
                <a:solidFill>
                  <a:srgbClr val="FF0000"/>
                </a:solidFill>
              </a:rPr>
              <a:t>so that </a:t>
            </a:r>
            <a:r>
              <a:rPr kumimoji="1" lang="en-US" altLang="ja-JP" dirty="0"/>
              <a:t>you don’t lose your way.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7EF006-FCF7-44E1-87B1-591811A2CAA4}"/>
              </a:ext>
            </a:extLst>
          </p:cNvPr>
          <p:cNvSpPr txBox="1"/>
          <p:nvPr/>
        </p:nvSpPr>
        <p:spPr>
          <a:xfrm>
            <a:off x="4978400" y="2552700"/>
            <a:ext cx="593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左の文章と上の文章の</a:t>
            </a:r>
            <a:r>
              <a:rPr kumimoji="1" lang="en-US" altLang="ja-JP" dirty="0"/>
              <a:t>so that</a:t>
            </a:r>
            <a:r>
              <a:rPr kumimoji="1" lang="ja-JP" altLang="en-US" dirty="0"/>
              <a:t>の違いは？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1F874B-3A12-49B8-8497-0736324BCA76}"/>
              </a:ext>
            </a:extLst>
          </p:cNvPr>
          <p:cNvSpPr txBox="1"/>
          <p:nvPr/>
        </p:nvSpPr>
        <p:spPr>
          <a:xfrm>
            <a:off x="4978400" y="3302000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 tha</a:t>
            </a:r>
            <a:r>
              <a:rPr lang="en-US" altLang="ja-JP" dirty="0"/>
              <a:t>t</a:t>
            </a:r>
            <a:r>
              <a:rPr lang="ja-JP" altLang="en-US" dirty="0"/>
              <a:t>はそうすれば、だから　と結果をその後に書く。</a:t>
            </a:r>
            <a:endParaRPr lang="en-US" altLang="ja-JP" dirty="0"/>
          </a:p>
          <a:p>
            <a:r>
              <a:rPr kumimoji="1" lang="ja-JP" altLang="en-US" dirty="0"/>
              <a:t>この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文章の違いを整理しておきましょう。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2745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61A183-7E3E-4D96-A690-AB49BBB9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8" y="710849"/>
            <a:ext cx="3496163" cy="50299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DA21D0-DA08-4DCA-9089-9AFC16E19F67}"/>
              </a:ext>
            </a:extLst>
          </p:cNvPr>
          <p:cNvSpPr txBox="1"/>
          <p:nvPr/>
        </p:nvSpPr>
        <p:spPr>
          <a:xfrm>
            <a:off x="4978400" y="445924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r>
              <a:rPr lang="en-US" altLang="ja-JP" dirty="0"/>
              <a:t>she‘ll be able to speak</a:t>
            </a:r>
            <a:r>
              <a:rPr lang="ja-JP" altLang="en-US" dirty="0"/>
              <a:t>～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DE676F-D51D-4F40-8DA6-4CA38200D6C2}"/>
              </a:ext>
            </a:extLst>
          </p:cNvPr>
          <p:cNvSpPr txBox="1"/>
          <p:nvPr/>
        </p:nvSpPr>
        <p:spPr>
          <a:xfrm>
            <a:off x="5048250" y="1034319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will be able to speak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2DA39F-CD05-4AC3-B6E3-1AECA23CF6BA}"/>
              </a:ext>
            </a:extLst>
          </p:cNvPr>
          <p:cNvSpPr txBox="1"/>
          <p:nvPr/>
        </p:nvSpPr>
        <p:spPr>
          <a:xfrm>
            <a:off x="5060950" y="1741768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彼女は英語を上手に話すことができる。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28202-3DF2-40FA-B9D4-01C0DEDEC39A}"/>
              </a:ext>
            </a:extLst>
          </p:cNvPr>
          <p:cNvSpPr txBox="1"/>
          <p:nvPr/>
        </p:nvSpPr>
        <p:spPr>
          <a:xfrm>
            <a:off x="5048250" y="2417982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can speak English well.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AC92E-4F29-4812-8279-BE40088C9160}"/>
              </a:ext>
            </a:extLst>
          </p:cNvPr>
          <p:cNvSpPr txBox="1"/>
          <p:nvPr/>
        </p:nvSpPr>
        <p:spPr>
          <a:xfrm>
            <a:off x="5048250" y="3105834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is able to speak English well. </a:t>
            </a:r>
          </a:p>
          <a:p>
            <a:r>
              <a:rPr kumimoji="1" lang="ja-JP" altLang="en-US" dirty="0"/>
              <a:t>上の文と全く同じ意味。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F71589-CA21-423D-8B06-65190473C55B}"/>
              </a:ext>
            </a:extLst>
          </p:cNvPr>
          <p:cNvSpPr txBox="1"/>
          <p:nvPr/>
        </p:nvSpPr>
        <p:spPr>
          <a:xfrm>
            <a:off x="4978400" y="3905713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彼女は英語を上手に話すようになるでしょう。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BFB57E-58F0-4CDA-8330-D11F68929D62}"/>
              </a:ext>
            </a:extLst>
          </p:cNvPr>
          <p:cNvSpPr txBox="1"/>
          <p:nvPr/>
        </p:nvSpPr>
        <p:spPr>
          <a:xfrm flipH="1">
            <a:off x="4978400" y="4494108"/>
            <a:ext cx="57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なる＝</a:t>
            </a:r>
            <a:r>
              <a:rPr kumimoji="1" lang="en-US" altLang="ja-JP" dirty="0"/>
              <a:t>can (</a:t>
            </a:r>
            <a:r>
              <a:rPr kumimoji="1" lang="ja-JP" altLang="en-US" dirty="0"/>
              <a:t>助動詞）　　でしょう＝</a:t>
            </a:r>
            <a:r>
              <a:rPr kumimoji="1" lang="en-US" altLang="ja-JP" dirty="0"/>
              <a:t>will</a:t>
            </a:r>
            <a:r>
              <a:rPr kumimoji="1" lang="ja-JP" altLang="en-US" dirty="0"/>
              <a:t>（助動詞）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ADB3E8-63D6-4FD8-875D-ED6FB1E05DBE}"/>
              </a:ext>
            </a:extLst>
          </p:cNvPr>
          <p:cNvSpPr txBox="1"/>
          <p:nvPr/>
        </p:nvSpPr>
        <p:spPr>
          <a:xfrm>
            <a:off x="5048250" y="4924774"/>
            <a:ext cx="490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will can speak English well. </a:t>
            </a:r>
          </a:p>
          <a:p>
            <a:r>
              <a:rPr lang="ja-JP" altLang="en-US" dirty="0"/>
              <a:t>　　</a:t>
            </a:r>
            <a:r>
              <a:rPr lang="ja-JP" altLang="en-US" b="1" dirty="0">
                <a:solidFill>
                  <a:srgbClr val="FF0000"/>
                </a:solidFill>
              </a:rPr>
              <a:t>助動詞＋助動詞　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4D0936-0D66-43D1-AECE-87791ABACAAD}"/>
              </a:ext>
            </a:extLst>
          </p:cNvPr>
          <p:cNvSpPr txBox="1"/>
          <p:nvPr/>
        </p:nvSpPr>
        <p:spPr>
          <a:xfrm>
            <a:off x="5035550" y="5716424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will be able to speak English well.</a:t>
            </a:r>
          </a:p>
        </p:txBody>
      </p:sp>
    </p:spTree>
    <p:extLst>
      <p:ext uri="{BB962C8B-B14F-4D97-AF65-F5344CB8AC3E}">
        <p14:creationId xmlns:p14="http://schemas.microsoft.com/office/powerpoint/2010/main" val="22255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E5A255-B415-47A9-A756-E0D9B3043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0" y="636606"/>
            <a:ext cx="3400900" cy="49822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79E2DB-AD77-49C9-AF69-F525AD4C2073}"/>
              </a:ext>
            </a:extLst>
          </p:cNvPr>
          <p:cNvSpPr txBox="1"/>
          <p:nvPr/>
        </p:nvSpPr>
        <p:spPr>
          <a:xfrm>
            <a:off x="4133850" y="470932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It is difficult for him to write a letter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 </a:t>
            </a:r>
            <a:r>
              <a:rPr lang="en-US" altLang="ja-JP" dirty="0"/>
              <a:t>Japanese</a:t>
            </a:r>
            <a:r>
              <a:rPr kumimoji="1" lang="ja-JP" altLang="en-US" dirty="0"/>
              <a:t>　意味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9EFE9-853F-4087-BDD9-BD8448E77141}"/>
              </a:ext>
            </a:extLst>
          </p:cNvPr>
          <p:cNvSpPr txBox="1"/>
          <p:nvPr/>
        </p:nvSpPr>
        <p:spPr>
          <a:xfrm>
            <a:off x="4250650" y="5449669"/>
            <a:ext cx="610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without</a:t>
            </a:r>
            <a:r>
              <a:rPr kumimoji="1" lang="ja-JP" altLang="en-US" dirty="0"/>
              <a:t>意味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0CCCB4-C005-438E-940E-514040328943}"/>
              </a:ext>
            </a:extLst>
          </p:cNvPr>
          <p:cNvSpPr txBox="1"/>
          <p:nvPr/>
        </p:nvSpPr>
        <p:spPr>
          <a:xfrm>
            <a:off x="4546600" y="1361638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訳し方　（１）</a:t>
            </a:r>
            <a:r>
              <a:rPr kumimoji="1" lang="en-US" altLang="ja-JP" dirty="0"/>
              <a:t>to write a letter in Japanese</a:t>
            </a:r>
            <a:r>
              <a:rPr kumimoji="1" lang="ja-JP" altLang="en-US" dirty="0"/>
              <a:t>から訳す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C6802D-8E6D-4ABC-BF14-5B06D8EB7FFC}"/>
              </a:ext>
            </a:extLst>
          </p:cNvPr>
          <p:cNvSpPr txBox="1"/>
          <p:nvPr/>
        </p:nvSpPr>
        <p:spPr>
          <a:xfrm>
            <a:off x="5492750" y="17399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日本語で手紙を書くことは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64194B-A6EA-4F25-96F2-D72950AEAD66}"/>
              </a:ext>
            </a:extLst>
          </p:cNvPr>
          <p:cNvSpPr txBox="1"/>
          <p:nvPr/>
        </p:nvSpPr>
        <p:spPr>
          <a:xfrm>
            <a:off x="5492750" y="2713672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彼にとって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42C613-FF32-4553-97DC-DD58B392ABFB}"/>
              </a:ext>
            </a:extLst>
          </p:cNvPr>
          <p:cNvSpPr txBox="1"/>
          <p:nvPr/>
        </p:nvSpPr>
        <p:spPr>
          <a:xfrm flipH="1">
            <a:off x="5435600" y="2300069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（２）</a:t>
            </a:r>
            <a:r>
              <a:rPr lang="en-US" altLang="ja-JP" dirty="0"/>
              <a:t>for him 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9F8660-DF35-4486-83DE-DE4073752392}"/>
              </a:ext>
            </a:extLst>
          </p:cNvPr>
          <p:cNvSpPr txBox="1"/>
          <p:nvPr/>
        </p:nvSpPr>
        <p:spPr>
          <a:xfrm>
            <a:off x="5492750" y="3276600"/>
            <a:ext cx="511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（３）</a:t>
            </a:r>
            <a:r>
              <a:rPr kumimoji="1" lang="ja-JP" altLang="en-US" dirty="0"/>
              <a:t> </a:t>
            </a:r>
            <a:r>
              <a:rPr kumimoji="1" lang="en-US" altLang="ja-JP" dirty="0"/>
              <a:t>is difficult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FD3AB9-5D3C-425A-BB2E-824F543C084D}"/>
              </a:ext>
            </a:extLst>
          </p:cNvPr>
          <p:cNvSpPr txBox="1"/>
          <p:nvPr/>
        </p:nvSpPr>
        <p:spPr>
          <a:xfrm>
            <a:off x="5492750" y="3784600"/>
            <a:ext cx="45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難しいです。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CE2A61-BC8E-4881-A238-EA3CF3CBFCEF}"/>
              </a:ext>
            </a:extLst>
          </p:cNvPr>
          <p:cNvSpPr txBox="1"/>
          <p:nvPr/>
        </p:nvSpPr>
        <p:spPr>
          <a:xfrm>
            <a:off x="5435600" y="4381500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（４）</a:t>
            </a:r>
            <a:r>
              <a:rPr lang="en-US" altLang="ja-JP" dirty="0"/>
              <a:t>It </a:t>
            </a:r>
            <a:r>
              <a:rPr lang="ja-JP" altLang="en-US" dirty="0"/>
              <a:t>は訳さない。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113CE7-0F0F-469B-8DAE-C21AF911298D}"/>
              </a:ext>
            </a:extLst>
          </p:cNvPr>
          <p:cNvSpPr txBox="1"/>
          <p:nvPr/>
        </p:nvSpPr>
        <p:spPr>
          <a:xfrm>
            <a:off x="4953000" y="4914900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It is </a:t>
            </a:r>
            <a:r>
              <a:rPr kumimoji="1" lang="ja-JP" altLang="en-US" b="1" dirty="0">
                <a:solidFill>
                  <a:srgbClr val="FF0000"/>
                </a:solidFill>
              </a:rPr>
              <a:t>形容詞（きれい、古い）</a:t>
            </a:r>
            <a:r>
              <a:rPr kumimoji="1" lang="en-US" altLang="ja-JP" b="1" dirty="0">
                <a:solidFill>
                  <a:srgbClr val="FF0000"/>
                </a:solidFill>
              </a:rPr>
              <a:t>+for </a:t>
            </a:r>
            <a:r>
              <a:rPr kumimoji="1" lang="ja-JP" altLang="en-US" b="1" dirty="0">
                <a:solidFill>
                  <a:srgbClr val="FF0000"/>
                </a:solidFill>
              </a:rPr>
              <a:t>人＋</a:t>
            </a:r>
            <a:r>
              <a:rPr kumimoji="1" lang="en-US" altLang="ja-JP" b="1" dirty="0">
                <a:solidFill>
                  <a:srgbClr val="FF0000"/>
                </a:solidFill>
              </a:rPr>
              <a:t>to</a:t>
            </a:r>
            <a:r>
              <a:rPr lang="ja-JP" altLang="en-US" b="1" dirty="0">
                <a:solidFill>
                  <a:srgbClr val="FF0000"/>
                </a:solidFill>
              </a:rPr>
              <a:t> 動詞　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974D90-E772-4E66-9DCD-638B8A5F92B3}"/>
              </a:ext>
            </a:extLst>
          </p:cNvPr>
          <p:cNvSpPr txBox="1"/>
          <p:nvPr/>
        </p:nvSpPr>
        <p:spPr>
          <a:xfrm>
            <a:off x="4660900" y="6045200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～なしで</a:t>
            </a:r>
          </a:p>
        </p:txBody>
      </p:sp>
    </p:spTree>
    <p:extLst>
      <p:ext uri="{BB962C8B-B14F-4D97-AF65-F5344CB8AC3E}">
        <p14:creationId xmlns:p14="http://schemas.microsoft.com/office/powerpoint/2010/main" val="5191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2B93FA-78D8-4242-A412-EA7901EC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8" y="529854"/>
            <a:ext cx="3648584" cy="531569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EB2D4-9CD6-4AAD-A38B-2366FC490973}"/>
              </a:ext>
            </a:extLst>
          </p:cNvPr>
          <p:cNvSpPr txBox="1"/>
          <p:nvPr/>
        </p:nvSpPr>
        <p:spPr>
          <a:xfrm>
            <a:off x="5118100" y="863600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Verbs </a:t>
            </a:r>
            <a:r>
              <a:rPr kumimoji="1" lang="ja-JP" altLang="en-US" dirty="0"/>
              <a:t>動詞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8EA275-0AA6-4880-A54E-AFFFFD5E316C}"/>
              </a:ext>
            </a:extLst>
          </p:cNvPr>
          <p:cNvSpPr txBox="1"/>
          <p:nvPr/>
        </p:nvSpPr>
        <p:spPr>
          <a:xfrm>
            <a:off x="5219700" y="1866900"/>
            <a:ext cx="36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at least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A6D30-2DB2-476D-B543-FEEC7EF6A94A}"/>
              </a:ext>
            </a:extLst>
          </p:cNvPr>
          <p:cNvSpPr txBox="1"/>
          <p:nvPr/>
        </p:nvSpPr>
        <p:spPr>
          <a:xfrm>
            <a:off x="5219700" y="2565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少なくとも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CA7AAF-C241-4B82-A02A-ECE835BE72CC}"/>
              </a:ext>
            </a:extLst>
          </p:cNvPr>
          <p:cNvSpPr txBox="1"/>
          <p:nvPr/>
        </p:nvSpPr>
        <p:spPr>
          <a:xfrm>
            <a:off x="5257800" y="341526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at most </a:t>
            </a:r>
            <a:r>
              <a:rPr lang="ja-JP" altLang="en-US" dirty="0"/>
              <a:t>の意味？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648959-DAA5-4E2C-B133-7823977D30F6}"/>
              </a:ext>
            </a:extLst>
          </p:cNvPr>
          <p:cNvSpPr txBox="1"/>
          <p:nvPr/>
        </p:nvSpPr>
        <p:spPr>
          <a:xfrm>
            <a:off x="5219700" y="3923269"/>
            <a:ext cx="54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多くても、せいぜい、たかだか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3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54376D4-D90D-4DF9-92CD-5CEF34497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1" y="796576"/>
            <a:ext cx="2641600" cy="36661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25AAC5-2AD8-49B3-AFE6-607604DB8FCA}"/>
              </a:ext>
            </a:extLst>
          </p:cNvPr>
          <p:cNvSpPr txBox="1"/>
          <p:nvPr/>
        </p:nvSpPr>
        <p:spPr>
          <a:xfrm>
            <a:off x="228600" y="4539526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How</a:t>
            </a:r>
            <a:r>
              <a:rPr kumimoji="1" lang="ja-JP" altLang="en-US" dirty="0"/>
              <a:t>の意味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B1AE16-D96D-48AD-B9B7-561240880901}"/>
              </a:ext>
            </a:extLst>
          </p:cNvPr>
          <p:cNvSpPr txBox="1"/>
          <p:nvPr/>
        </p:nvSpPr>
        <p:spPr>
          <a:xfrm>
            <a:off x="5486400" y="5106143"/>
            <a:ext cx="54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②主語はどこにあるの？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ECA959-C6EF-4F3C-8ED7-95BA1AF65F4F}"/>
              </a:ext>
            </a:extLst>
          </p:cNvPr>
          <p:cNvSpPr txBox="1"/>
          <p:nvPr/>
        </p:nvSpPr>
        <p:spPr>
          <a:xfrm>
            <a:off x="457200" y="4961305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どのように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B7ECEA-7579-4FCF-8A0D-CFB43AF30F8F}"/>
              </a:ext>
            </a:extLst>
          </p:cNvPr>
          <p:cNvSpPr txBox="1"/>
          <p:nvPr/>
        </p:nvSpPr>
        <p:spPr>
          <a:xfrm>
            <a:off x="495301" y="543630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to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E24AD8-3BE6-48C7-B95A-0F442B3EBAB8}"/>
              </a:ext>
            </a:extLst>
          </p:cNvPr>
          <p:cNvSpPr txBox="1"/>
          <p:nvPr/>
        </p:nvSpPr>
        <p:spPr>
          <a:xfrm>
            <a:off x="4851400" y="16379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much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3850BD-EF18-47B6-89A6-E78CE31BE8DD}"/>
              </a:ext>
            </a:extLst>
          </p:cNvPr>
          <p:cNvSpPr txBox="1"/>
          <p:nvPr/>
        </p:nvSpPr>
        <p:spPr>
          <a:xfrm>
            <a:off x="4940300" y="155705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many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9C1E13-B3A2-41A4-9FEF-D305D8EBBC65}"/>
              </a:ext>
            </a:extLst>
          </p:cNvPr>
          <p:cNvSpPr txBox="1"/>
          <p:nvPr/>
        </p:nvSpPr>
        <p:spPr>
          <a:xfrm>
            <a:off x="4959349" y="2447306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long does it take</a:t>
            </a:r>
            <a:r>
              <a:rPr lang="ja-JP" altLang="en-US" dirty="0"/>
              <a:t>～？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6235DF-A5DD-4EF5-B270-05670572BEC1}"/>
              </a:ext>
            </a:extLst>
          </p:cNvPr>
          <p:cNvSpPr txBox="1"/>
          <p:nvPr/>
        </p:nvSpPr>
        <p:spPr>
          <a:xfrm>
            <a:off x="4940300" y="2907582"/>
            <a:ext cx="37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far is it from here to there</a:t>
            </a:r>
            <a:r>
              <a:rPr kumimoji="1" lang="ja-JP" altLang="en-US" dirty="0"/>
              <a:t>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31A72D-BAF3-4B67-A814-4B919E718C98}"/>
              </a:ext>
            </a:extLst>
          </p:cNvPr>
          <p:cNvSpPr txBox="1"/>
          <p:nvPr/>
        </p:nvSpPr>
        <p:spPr>
          <a:xfrm>
            <a:off x="5549900" y="5631000"/>
            <a:ext cx="54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does</a:t>
            </a:r>
            <a:r>
              <a:rPr kumimoji="1" lang="ja-JP" altLang="en-US" dirty="0"/>
              <a:t>の後ろ　　</a:t>
            </a:r>
            <a:r>
              <a:rPr kumimoji="1" lang="en-US" altLang="ja-JP" dirty="0"/>
              <a:t>do, did, is , are,</a:t>
            </a:r>
            <a:r>
              <a:rPr kumimoji="1" lang="ja-JP" altLang="en-US" dirty="0"/>
              <a:t>など動詞の後ろ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61ACAB-31E5-4594-A6BF-5D7CB5C7BE41}"/>
              </a:ext>
            </a:extLst>
          </p:cNvPr>
          <p:cNvSpPr txBox="1"/>
          <p:nvPr/>
        </p:nvSpPr>
        <p:spPr>
          <a:xfrm>
            <a:off x="1408780" y="5474909"/>
            <a:ext cx="14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どのように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4E1730-C7A5-4D5E-8FD3-F96DEFA2D6C4}"/>
              </a:ext>
            </a:extLst>
          </p:cNvPr>
          <p:cNvSpPr txBox="1"/>
          <p:nvPr/>
        </p:nvSpPr>
        <p:spPr>
          <a:xfrm>
            <a:off x="457200" y="5906784"/>
            <a:ext cx="361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Do you know how to ski</a:t>
            </a:r>
            <a:r>
              <a:rPr kumimoji="1" lang="ja-JP" altLang="en-US" dirty="0"/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D175F6-27D1-4A11-B43D-EEE8B03C8062}"/>
              </a:ext>
            </a:extLst>
          </p:cNvPr>
          <p:cNvSpPr txBox="1"/>
          <p:nvPr/>
        </p:nvSpPr>
        <p:spPr>
          <a:xfrm>
            <a:off x="6261100" y="226982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どれくらい（数えられないもの）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25906B-3390-49B6-97B9-7D019E7666D0}"/>
              </a:ext>
            </a:extLst>
          </p:cNvPr>
          <p:cNvSpPr txBox="1"/>
          <p:nvPr/>
        </p:nvSpPr>
        <p:spPr>
          <a:xfrm>
            <a:off x="457200" y="635288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どうやってスキーをするのか知っていますか？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ABC097-D057-4D82-9239-59ACA701281E}"/>
              </a:ext>
            </a:extLst>
          </p:cNvPr>
          <p:cNvSpPr txBox="1"/>
          <p:nvPr/>
        </p:nvSpPr>
        <p:spPr>
          <a:xfrm>
            <a:off x="4940300" y="596314"/>
            <a:ext cx="49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much money did </a:t>
            </a:r>
            <a:r>
              <a:rPr kumimoji="1" lang="en-US" altLang="ja-JP" dirty="0" err="1"/>
              <a:t>nancy</a:t>
            </a:r>
            <a:r>
              <a:rPr kumimoji="1" lang="en-US" altLang="ja-JP" dirty="0"/>
              <a:t> give you</a:t>
            </a:r>
            <a:r>
              <a:rPr kumimoji="1" lang="ja-JP" altLang="en-US" dirty="0"/>
              <a:t>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93EE57-04DA-469A-90DA-27FED06E3272}"/>
              </a:ext>
            </a:extLst>
          </p:cNvPr>
          <p:cNvSpPr txBox="1"/>
          <p:nvPr/>
        </p:nvSpPr>
        <p:spPr>
          <a:xfrm>
            <a:off x="4940300" y="112117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ナンシーはあなたにいくらくれたの？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54D5D2-199A-40E7-96AB-D76BF3890EF6}"/>
              </a:ext>
            </a:extLst>
          </p:cNvPr>
          <p:cNvSpPr txBox="1"/>
          <p:nvPr/>
        </p:nvSpPr>
        <p:spPr>
          <a:xfrm>
            <a:off x="6642099" y="1578164"/>
            <a:ext cx="47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いくつ（数えられるもの）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5EB908-3376-4028-831C-A3B3B49C0E34}"/>
              </a:ext>
            </a:extLst>
          </p:cNvPr>
          <p:cNvSpPr txBox="1"/>
          <p:nvPr/>
        </p:nvSpPr>
        <p:spPr>
          <a:xfrm>
            <a:off x="4940300" y="1973720"/>
            <a:ext cx="553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many bingos do you have</a:t>
            </a:r>
            <a:r>
              <a:rPr kumimoji="1" lang="ja-JP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955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8AA6B3-66BC-46F8-BB53-F2B574960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5" y="842601"/>
            <a:ext cx="3686689" cy="517279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A30A55-ED71-4297-8F95-DD4D8DCCE046}"/>
              </a:ext>
            </a:extLst>
          </p:cNvPr>
          <p:cNvSpPr txBox="1"/>
          <p:nvPr/>
        </p:nvSpPr>
        <p:spPr>
          <a:xfrm>
            <a:off x="5702300" y="6350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①主語はどこ？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99B6DE-7530-49FC-8DA1-6823E7091CAC}"/>
              </a:ext>
            </a:extLst>
          </p:cNvPr>
          <p:cNvSpPr txBox="1"/>
          <p:nvPr/>
        </p:nvSpPr>
        <p:spPr>
          <a:xfrm>
            <a:off x="5930900" y="1841500"/>
            <a:ext cx="46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does</a:t>
            </a:r>
            <a:r>
              <a:rPr kumimoji="1" lang="ja-JP" altLang="en-US" dirty="0"/>
              <a:t>の後ろ</a:t>
            </a:r>
          </a:p>
        </p:txBody>
      </p:sp>
    </p:spTree>
    <p:extLst>
      <p:ext uri="{BB962C8B-B14F-4D97-AF65-F5344CB8AC3E}">
        <p14:creationId xmlns:p14="http://schemas.microsoft.com/office/powerpoint/2010/main" val="12920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641E7E-D01A-473F-8848-51E9511C3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6" y="637822"/>
            <a:ext cx="3715268" cy="50489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DFC82A-C875-46DF-9709-9A700296692F}"/>
              </a:ext>
            </a:extLst>
          </p:cNvPr>
          <p:cNvSpPr txBox="1"/>
          <p:nvPr/>
        </p:nvSpPr>
        <p:spPr>
          <a:xfrm>
            <a:off x="5143500" y="78740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shall we</a:t>
            </a:r>
            <a:r>
              <a:rPr lang="ja-JP" altLang="en-US" dirty="0"/>
              <a:t>～？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6F0AF4-459E-4BDE-8AF3-0D9ABB4914AD}"/>
              </a:ext>
            </a:extLst>
          </p:cNvPr>
          <p:cNvSpPr txBox="1"/>
          <p:nvPr/>
        </p:nvSpPr>
        <p:spPr>
          <a:xfrm>
            <a:off x="5143500" y="2311400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How far is it from here to the moon</a:t>
            </a:r>
            <a:r>
              <a:rPr kumimoji="1" lang="ja-JP" altLang="en-US" dirty="0"/>
              <a:t>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0E4F57-C2F8-493A-9479-CBBC93F8BAB0}"/>
              </a:ext>
            </a:extLst>
          </p:cNvPr>
          <p:cNvSpPr txBox="1"/>
          <p:nvPr/>
        </p:nvSpPr>
        <p:spPr>
          <a:xfrm>
            <a:off x="5308600" y="3859768"/>
            <a:ext cx="515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 long does it take from here to the moon?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529AF-B2E5-4C17-A28A-8C63B9DE90BE}"/>
              </a:ext>
            </a:extLst>
          </p:cNvPr>
          <p:cNvSpPr txBox="1"/>
          <p:nvPr/>
        </p:nvSpPr>
        <p:spPr>
          <a:xfrm>
            <a:off x="55372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意味はどう違うの？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B88E0F-6D03-4702-B699-350803E79ECF}"/>
              </a:ext>
            </a:extLst>
          </p:cNvPr>
          <p:cNvSpPr txBox="1"/>
          <p:nvPr/>
        </p:nvSpPr>
        <p:spPr>
          <a:xfrm>
            <a:off x="5308600" y="1511300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～しませんか？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209ACD-873A-492A-A8FD-5258E8E6243C}"/>
              </a:ext>
            </a:extLst>
          </p:cNvPr>
          <p:cNvSpPr txBox="1"/>
          <p:nvPr/>
        </p:nvSpPr>
        <p:spPr>
          <a:xfrm>
            <a:off x="5397500" y="2984500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ここから月まで</a:t>
            </a:r>
            <a:r>
              <a:rPr lang="ja-JP" altLang="en-US" b="1" dirty="0">
                <a:solidFill>
                  <a:srgbClr val="FF0000"/>
                </a:solidFill>
              </a:rPr>
              <a:t>どれくらい遠いの？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CABFAD-7D1B-486C-B0A6-92A576B40650}"/>
              </a:ext>
            </a:extLst>
          </p:cNvPr>
          <p:cNvSpPr txBox="1"/>
          <p:nvPr/>
        </p:nvSpPr>
        <p:spPr>
          <a:xfrm>
            <a:off x="5537200" y="44577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ここから月まで</a:t>
            </a:r>
            <a:r>
              <a:rPr kumimoji="1" lang="ja-JP" altLang="en-US" b="1" dirty="0">
                <a:solidFill>
                  <a:srgbClr val="FF0000"/>
                </a:solidFill>
              </a:rPr>
              <a:t>どれくらい時間がかかるの</a:t>
            </a:r>
            <a:r>
              <a:rPr kumimoji="1" lang="ja-JP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346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5913E58-4E5F-476C-952A-4D3C0EA7A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" y="712438"/>
            <a:ext cx="3591426" cy="50013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F308CB-E7C1-4D4E-90D5-D46339E0F58C}"/>
              </a:ext>
            </a:extLst>
          </p:cNvPr>
          <p:cNvSpPr txBox="1"/>
          <p:nvPr/>
        </p:nvSpPr>
        <p:spPr>
          <a:xfrm>
            <a:off x="5334000" y="1257300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Will you </a:t>
            </a:r>
            <a:r>
              <a:rPr lang="ja-JP" altLang="en-US" dirty="0"/>
              <a:t>～？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928E42-DAA3-43F2-BE85-6A4B70FE7FA4}"/>
              </a:ext>
            </a:extLst>
          </p:cNvPr>
          <p:cNvSpPr txBox="1"/>
          <p:nvPr/>
        </p:nvSpPr>
        <p:spPr>
          <a:xfrm>
            <a:off x="5334000" y="2755900"/>
            <a:ext cx="55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lang="en-US" altLang="ja-JP" dirty="0"/>
              <a:t> get me the pan</a:t>
            </a:r>
            <a:r>
              <a:rPr lang="ja-JP" altLang="en-US" dirty="0"/>
              <a:t>　同じ意味で語順を変えると？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get the pan </a:t>
            </a:r>
            <a:r>
              <a:rPr lang="en-US" altLang="ja-JP" u="sng" dirty="0">
                <a:highlight>
                  <a:srgbClr val="FFFF00"/>
                </a:highlight>
              </a:rPr>
              <a:t> </a:t>
            </a:r>
            <a:r>
              <a:rPr lang="ja-JP" altLang="en-US" u="sng" dirty="0">
                <a:highlight>
                  <a:srgbClr val="FFFF00"/>
                </a:highlight>
              </a:rPr>
              <a:t>？？？</a:t>
            </a:r>
            <a:r>
              <a:rPr lang="en-US" altLang="ja-JP" u="sng" dirty="0">
                <a:highlight>
                  <a:srgbClr val="FFFF00"/>
                </a:highlight>
              </a:rPr>
              <a:t> </a:t>
            </a:r>
            <a:r>
              <a:rPr lang="en-US" altLang="ja-JP" u="sng" dirty="0"/>
              <a:t>   </a:t>
            </a:r>
            <a:r>
              <a:rPr lang="en-US" altLang="ja-JP" u="sng" dirty="0">
                <a:highlight>
                  <a:srgbClr val="FFFF00"/>
                </a:highlight>
              </a:rPr>
              <a:t>                     </a:t>
            </a:r>
            <a:r>
              <a:rPr lang="en-US" altLang="ja-JP" dirty="0"/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2A8C02-3AFF-4A6C-968B-DEF47846C818}"/>
              </a:ext>
            </a:extLst>
          </p:cNvPr>
          <p:cNvSpPr txBox="1"/>
          <p:nvPr/>
        </p:nvSpPr>
        <p:spPr>
          <a:xfrm>
            <a:off x="5549900" y="1993900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～してくれませんか？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B23AE9-814A-4500-A8CA-B58DD144CD59}"/>
              </a:ext>
            </a:extLst>
          </p:cNvPr>
          <p:cNvSpPr txBox="1"/>
          <p:nvPr/>
        </p:nvSpPr>
        <p:spPr>
          <a:xfrm>
            <a:off x="5549900" y="4102100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get the pan for me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F374DF-4C2A-4576-B344-F65999E124C5}"/>
              </a:ext>
            </a:extLst>
          </p:cNvPr>
          <p:cNvSpPr txBox="1"/>
          <p:nvPr/>
        </p:nvSpPr>
        <p:spPr>
          <a:xfrm>
            <a:off x="5549900" y="4864100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get it for me </a:t>
            </a:r>
            <a:r>
              <a:rPr lang="ja-JP" altLang="en-US" dirty="0"/>
              <a:t>の語順を変えると？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B7D290-6373-436E-A8E4-4089313976AA}"/>
              </a:ext>
            </a:extLst>
          </p:cNvPr>
          <p:cNvSpPr txBox="1"/>
          <p:nvPr/>
        </p:nvSpPr>
        <p:spPr>
          <a:xfrm>
            <a:off x="5549900" y="5713761"/>
            <a:ext cx="43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代名詞</a:t>
            </a:r>
            <a:r>
              <a:rPr kumimoji="1" lang="en-US" altLang="ja-JP" dirty="0"/>
              <a:t>it </a:t>
            </a:r>
            <a:r>
              <a:rPr kumimoji="1" lang="ja-JP" altLang="en-US" dirty="0"/>
              <a:t>や</a:t>
            </a:r>
            <a:r>
              <a:rPr kumimoji="1" lang="en-US" altLang="ja-JP" dirty="0"/>
              <a:t>them</a:t>
            </a:r>
            <a:r>
              <a:rPr lang="ja-JP" altLang="en-US" dirty="0"/>
              <a:t>などは、</a:t>
            </a:r>
            <a:r>
              <a:rPr lang="en-US" altLang="ja-JP" dirty="0"/>
              <a:t>get me it, get me them </a:t>
            </a:r>
            <a:r>
              <a:rPr lang="ja-JP" altLang="en-US" dirty="0"/>
              <a:t>にはできない！！！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62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900EE0-2002-40BE-A956-5D083610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9" y="709265"/>
            <a:ext cx="3524742" cy="49822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156DE7-4A25-43C0-8E05-4FE7BD69FB50}"/>
              </a:ext>
            </a:extLst>
          </p:cNvPr>
          <p:cNvSpPr txBox="1"/>
          <p:nvPr/>
        </p:nvSpPr>
        <p:spPr>
          <a:xfrm>
            <a:off x="5295900" y="850900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①主語はどこにあるの？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AE7888-20D7-4617-97C1-B4381D9FCF2D}"/>
              </a:ext>
            </a:extLst>
          </p:cNvPr>
          <p:cNvSpPr txBox="1"/>
          <p:nvPr/>
        </p:nvSpPr>
        <p:spPr>
          <a:xfrm>
            <a:off x="5486400" y="399053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kumimoji="1" lang="en-US" altLang="ja-JP" dirty="0"/>
              <a:t>Who Gentle Giraffe look at</a:t>
            </a:r>
            <a:r>
              <a:rPr kumimoji="1" lang="ja-JP" altLang="en-US" dirty="0"/>
              <a:t>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0B9BBA-8D2A-4991-9640-E88ACEA8EF22}"/>
              </a:ext>
            </a:extLst>
          </p:cNvPr>
          <p:cNvSpPr txBox="1"/>
          <p:nvPr/>
        </p:nvSpPr>
        <p:spPr>
          <a:xfrm>
            <a:off x="5486400" y="5266977"/>
            <a:ext cx="352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意味がどう違うの？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07D292-6C78-40E7-B16D-7EDB56543D84}"/>
              </a:ext>
            </a:extLst>
          </p:cNvPr>
          <p:cNvSpPr txBox="1"/>
          <p:nvPr/>
        </p:nvSpPr>
        <p:spPr>
          <a:xfrm>
            <a:off x="5486400" y="1739900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主語は</a:t>
            </a:r>
            <a:r>
              <a:rPr lang="en-US" altLang="ja-JP" dirty="0"/>
              <a:t>does</a:t>
            </a:r>
            <a:r>
              <a:rPr lang="ja-JP" altLang="en-US" dirty="0"/>
              <a:t>の後ろ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F850BB-7FDB-4F2B-B905-5863E35522FE}"/>
              </a:ext>
            </a:extLst>
          </p:cNvPr>
          <p:cNvSpPr txBox="1"/>
          <p:nvPr/>
        </p:nvSpPr>
        <p:spPr>
          <a:xfrm>
            <a:off x="5486400" y="260538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Who does Gentle Giraffe look at</a:t>
            </a:r>
            <a:r>
              <a:rPr kumimoji="1" lang="ja-JP" altLang="en-US" dirty="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F5AA32-82BB-48FE-8D5B-C745947A1B78}"/>
              </a:ext>
            </a:extLst>
          </p:cNvPr>
          <p:cNvSpPr txBox="1"/>
          <p:nvPr/>
        </p:nvSpPr>
        <p:spPr>
          <a:xfrm>
            <a:off x="5499100" y="5822434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主語はどれかな？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4129CA-3FE7-4EDD-A68D-1AF8043DD737}"/>
              </a:ext>
            </a:extLst>
          </p:cNvPr>
          <p:cNvSpPr txBox="1"/>
          <p:nvPr/>
        </p:nvSpPr>
        <p:spPr>
          <a:xfrm>
            <a:off x="6959600" y="297951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　　主語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C5C067-E5B5-4F56-BFF9-FEDAE8DC0749}"/>
              </a:ext>
            </a:extLst>
          </p:cNvPr>
          <p:cNvSpPr txBox="1"/>
          <p:nvPr/>
        </p:nvSpPr>
        <p:spPr>
          <a:xfrm>
            <a:off x="5759450" y="4377977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主語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2D7B15-EE13-467C-9ABD-E1ABA40E304A}"/>
              </a:ext>
            </a:extLst>
          </p:cNvPr>
          <p:cNvSpPr txBox="1"/>
          <p:nvPr/>
        </p:nvSpPr>
        <p:spPr>
          <a:xfrm>
            <a:off x="5759450" y="3530600"/>
            <a:ext cx="433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Gentle Giraffe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FF0000"/>
                </a:solidFill>
              </a:rPr>
              <a:t>だれを</a:t>
            </a:r>
            <a:r>
              <a:rPr lang="ja-JP" altLang="en-US" dirty="0"/>
              <a:t>～？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0CB7F2-512C-450E-8B88-1C9627893124}"/>
              </a:ext>
            </a:extLst>
          </p:cNvPr>
          <p:cNvSpPr txBox="1"/>
          <p:nvPr/>
        </p:nvSpPr>
        <p:spPr>
          <a:xfrm>
            <a:off x="5759450" y="4851400"/>
            <a:ext cx="38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だれが　</a:t>
            </a:r>
            <a:r>
              <a:rPr kumimoji="1" lang="en-US" altLang="ja-JP" dirty="0"/>
              <a:t>Gentle Giraffe</a:t>
            </a:r>
            <a:r>
              <a:rPr kumimoji="1" lang="ja-JP" altLang="en-US" dirty="0"/>
              <a:t>を～？</a:t>
            </a:r>
          </a:p>
        </p:txBody>
      </p:sp>
    </p:spTree>
    <p:extLst>
      <p:ext uri="{BB962C8B-B14F-4D97-AF65-F5344CB8AC3E}">
        <p14:creationId xmlns:p14="http://schemas.microsoft.com/office/powerpoint/2010/main" val="34707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D37AA9-E6BD-4E4F-84EF-70314005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4" y="916337"/>
            <a:ext cx="4031814" cy="56223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A0AB09-1542-48C1-973E-AA92DF1B2325}"/>
              </a:ext>
            </a:extLst>
          </p:cNvPr>
          <p:cNvSpPr txBox="1"/>
          <p:nvPr/>
        </p:nvSpPr>
        <p:spPr>
          <a:xfrm>
            <a:off x="5020235" y="627529"/>
            <a:ext cx="61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Be careful</a:t>
            </a:r>
            <a:r>
              <a:rPr lang="ja-JP" altLang="en-US" dirty="0"/>
              <a:t> </a:t>
            </a:r>
            <a:r>
              <a:rPr lang="en-US" altLang="ja-JP" dirty="0"/>
              <a:t>to</a:t>
            </a:r>
            <a:r>
              <a:rPr lang="ja-JP" altLang="en-US" dirty="0"/>
              <a:t> </a:t>
            </a:r>
            <a:r>
              <a:rPr lang="en-US" altLang="ja-JP" dirty="0"/>
              <a:t>not</a:t>
            </a:r>
            <a:r>
              <a:rPr lang="ja-JP" altLang="en-US" dirty="0"/>
              <a:t> </a:t>
            </a:r>
            <a:r>
              <a:rPr lang="en-US" altLang="ja-JP" dirty="0"/>
              <a:t>to</a:t>
            </a:r>
            <a:r>
              <a:rPr lang="ja-JP" altLang="en-US" dirty="0"/>
              <a:t> </a:t>
            </a:r>
            <a:r>
              <a:rPr lang="en-US" altLang="ja-JP" dirty="0"/>
              <a:t>eat</a:t>
            </a:r>
            <a:r>
              <a:rPr kumimoji="1" lang="ja-JP" altLang="en-US" dirty="0"/>
              <a:t>　</a:t>
            </a:r>
            <a:r>
              <a:rPr lang="ja-JP" altLang="en-US" dirty="0"/>
              <a:t>意味は？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F9ED34-DAF3-4320-A4C6-EAE30B6742FB}"/>
              </a:ext>
            </a:extLst>
          </p:cNvPr>
          <p:cNvSpPr txBox="1"/>
          <p:nvPr/>
        </p:nvSpPr>
        <p:spPr>
          <a:xfrm>
            <a:off x="5020235" y="1674674"/>
            <a:ext cx="597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 careful of </a:t>
            </a:r>
            <a:r>
              <a:rPr lang="ja-JP" altLang="en-US" dirty="0"/>
              <a:t>名詞　～に注意して、気を配って</a:t>
            </a:r>
            <a:endParaRPr lang="en-US" altLang="ja-JP" dirty="0"/>
          </a:p>
          <a:p>
            <a:r>
              <a:rPr lang="en-US" altLang="ja-JP" dirty="0"/>
              <a:t>be careful with</a:t>
            </a:r>
            <a:r>
              <a:rPr lang="ja-JP" altLang="en-US" dirty="0"/>
              <a:t>（</a:t>
            </a:r>
            <a:r>
              <a:rPr lang="en-US" altLang="ja-JP" dirty="0"/>
              <a:t>in)</a:t>
            </a:r>
            <a:r>
              <a:rPr lang="ja-JP" altLang="en-US" dirty="0"/>
              <a:t>名詞　取扱いに注意する</a:t>
            </a:r>
            <a:endParaRPr lang="en-US" altLang="ja-JP" dirty="0"/>
          </a:p>
          <a:p>
            <a:r>
              <a:rPr lang="en-US" altLang="ja-JP" dirty="0"/>
              <a:t>be careful about</a:t>
            </a:r>
            <a:r>
              <a:rPr lang="ja-JP" altLang="en-US" dirty="0"/>
              <a:t>　～を大切にして、慎重にして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F4111D-8B30-41AD-A1AD-5925214F3592}"/>
              </a:ext>
            </a:extLst>
          </p:cNvPr>
          <p:cNvSpPr txBox="1"/>
          <p:nvPr/>
        </p:nvSpPr>
        <p:spPr>
          <a:xfrm>
            <a:off x="5262283" y="996861"/>
            <a:ext cx="48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～しないように気を付けて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55D86-6FD7-4BBD-B3D9-19F2D8438864}"/>
              </a:ext>
            </a:extLst>
          </p:cNvPr>
          <p:cNvSpPr txBox="1"/>
          <p:nvPr/>
        </p:nvSpPr>
        <p:spPr>
          <a:xfrm>
            <a:off x="5130801" y="3149600"/>
            <a:ext cx="4800600" cy="37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too much</a:t>
            </a:r>
            <a:r>
              <a:rPr kumimoji="1" lang="ja-JP" altLang="en-US" dirty="0"/>
              <a:t>意味は？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2D85D8-F7CD-4E00-8DF3-662A771E368C}"/>
              </a:ext>
            </a:extLst>
          </p:cNvPr>
          <p:cNvSpPr txBox="1"/>
          <p:nvPr/>
        </p:nvSpPr>
        <p:spPr>
          <a:xfrm>
            <a:off x="5262283" y="3708400"/>
            <a:ext cx="512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多すぎる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DD5156-F124-4074-AB82-3889239A6148}"/>
              </a:ext>
            </a:extLst>
          </p:cNvPr>
          <p:cNvSpPr txBox="1"/>
          <p:nvPr/>
        </p:nvSpPr>
        <p:spPr>
          <a:xfrm>
            <a:off x="5130801" y="436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or </a:t>
            </a:r>
            <a:r>
              <a:rPr kumimoji="1" lang="ja-JP" altLang="en-US" dirty="0"/>
              <a:t>の意味？</a:t>
            </a:r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224E8B-DD30-4D79-A732-E94582486C8E}"/>
              </a:ext>
            </a:extLst>
          </p:cNvPr>
          <p:cNvSpPr txBox="1"/>
          <p:nvPr/>
        </p:nvSpPr>
        <p:spPr>
          <a:xfrm>
            <a:off x="5262283" y="5067300"/>
            <a:ext cx="48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それとも（中学の時）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C1EF3C-09A8-46FC-BBF8-E25A05FA3101}"/>
              </a:ext>
            </a:extLst>
          </p:cNvPr>
          <p:cNvSpPr txBox="1"/>
          <p:nvPr/>
        </p:nvSpPr>
        <p:spPr>
          <a:xfrm>
            <a:off x="5262283" y="57658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さもないと（高校以上）</a:t>
            </a:r>
          </a:p>
        </p:txBody>
      </p:sp>
    </p:spTree>
    <p:extLst>
      <p:ext uri="{BB962C8B-B14F-4D97-AF65-F5344CB8AC3E}">
        <p14:creationId xmlns:p14="http://schemas.microsoft.com/office/powerpoint/2010/main" val="24474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A2D949-6DB5-4354-972A-6229BDE2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7" y="523782"/>
            <a:ext cx="3648584" cy="53442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821C2-11C6-4D97-A0AB-59834C8F528C}"/>
              </a:ext>
            </a:extLst>
          </p:cNvPr>
          <p:cNvSpPr txBox="1"/>
          <p:nvPr/>
        </p:nvSpPr>
        <p:spPr>
          <a:xfrm>
            <a:off x="5207000" y="523782"/>
            <a:ext cx="539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①頻度には何がある？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E5FFC6-71A4-4CE6-8401-A51D62E1C133}"/>
              </a:ext>
            </a:extLst>
          </p:cNvPr>
          <p:cNvSpPr txBox="1"/>
          <p:nvPr/>
        </p:nvSpPr>
        <p:spPr>
          <a:xfrm>
            <a:off x="5207000" y="1625600"/>
            <a:ext cx="539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②頻度の単語を入れる位置はどこ？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2FD351-C5E9-4FCE-9E27-FD996A756E27}"/>
              </a:ext>
            </a:extLst>
          </p:cNvPr>
          <p:cNvSpPr txBox="1"/>
          <p:nvPr/>
        </p:nvSpPr>
        <p:spPr>
          <a:xfrm>
            <a:off x="5346700" y="3999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③時間を表す前置詞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91B7E6-2949-4DFC-BEE4-7AD1657945BE}"/>
              </a:ext>
            </a:extLst>
          </p:cNvPr>
          <p:cNvSpPr txBox="1"/>
          <p:nvPr/>
        </p:nvSpPr>
        <p:spPr>
          <a:xfrm>
            <a:off x="5346700" y="11557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Always, often, sometimes, never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FDD338-02CC-41AB-B9BA-9FC0D56B65B7}"/>
              </a:ext>
            </a:extLst>
          </p:cNvPr>
          <p:cNvSpPr txBox="1"/>
          <p:nvPr/>
        </p:nvSpPr>
        <p:spPr>
          <a:xfrm>
            <a:off x="5499100" y="2144250"/>
            <a:ext cx="1308100" cy="38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 </a:t>
            </a:r>
            <a:r>
              <a:rPr lang="ja-JP" altLang="en-US" dirty="0"/>
              <a:t>動詞の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00B1ED-7298-496E-AF1D-02C9EFDA8242}"/>
              </a:ext>
            </a:extLst>
          </p:cNvPr>
          <p:cNvSpPr txBox="1"/>
          <p:nvPr/>
        </p:nvSpPr>
        <p:spPr>
          <a:xfrm>
            <a:off x="5448300" y="319591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一般動詞の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52E5A3-5ABE-4D41-B6A4-35104F133AE7}"/>
              </a:ext>
            </a:extLst>
          </p:cNvPr>
          <p:cNvSpPr txBox="1"/>
          <p:nvPr/>
        </p:nvSpPr>
        <p:spPr>
          <a:xfrm>
            <a:off x="6807200" y="2165353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後ろ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EC31E3-90DE-4461-BBB2-58634C5373C0}"/>
              </a:ext>
            </a:extLst>
          </p:cNvPr>
          <p:cNvSpPr txBox="1"/>
          <p:nvPr/>
        </p:nvSpPr>
        <p:spPr>
          <a:xfrm>
            <a:off x="6807200" y="3188532"/>
            <a:ext cx="25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5421D4-A0AC-4B94-8117-363ECCAB07C0}"/>
              </a:ext>
            </a:extLst>
          </p:cNvPr>
          <p:cNvSpPr txBox="1"/>
          <p:nvPr/>
        </p:nvSpPr>
        <p:spPr>
          <a:xfrm>
            <a:off x="5499100" y="27051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 </a:t>
            </a:r>
            <a:r>
              <a:rPr kumimoji="1" lang="en-US" altLang="ja-JP" b="1" dirty="0">
                <a:solidFill>
                  <a:srgbClr val="FF0000"/>
                </a:solidFill>
              </a:rPr>
              <a:t>is never</a:t>
            </a:r>
            <a:r>
              <a:rPr kumimoji="1" lang="en-US" altLang="ja-JP" dirty="0"/>
              <a:t> angry.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44536-8F92-4F76-881A-417CA0F2DCD7}"/>
              </a:ext>
            </a:extLst>
          </p:cNvPr>
          <p:cNvSpPr txBox="1"/>
          <p:nvPr/>
        </p:nvSpPr>
        <p:spPr>
          <a:xfrm>
            <a:off x="5505849" y="45815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at eleven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65B14B-1B66-43A7-AAA2-EED779EC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2" y="526765"/>
            <a:ext cx="4165808" cy="571463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79EBBD-AB36-4B42-8BF3-B594D986CF4C}"/>
              </a:ext>
            </a:extLst>
          </p:cNvPr>
          <p:cNvSpPr txBox="1"/>
          <p:nvPr/>
        </p:nvSpPr>
        <p:spPr>
          <a:xfrm>
            <a:off x="5867400" y="833735"/>
            <a:ext cx="504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How dirty</a:t>
            </a:r>
            <a:r>
              <a:rPr lang="ja-JP" altLang="en-US" dirty="0"/>
              <a:t> </a:t>
            </a:r>
            <a:r>
              <a:rPr lang="en-US" altLang="ja-JP" dirty="0"/>
              <a:t>your</a:t>
            </a:r>
            <a:r>
              <a:rPr lang="ja-JP" altLang="en-US" dirty="0"/>
              <a:t> </a:t>
            </a:r>
            <a:r>
              <a:rPr lang="en-US" altLang="ja-JP" dirty="0"/>
              <a:t>hands</a:t>
            </a:r>
            <a:r>
              <a:rPr lang="ja-JP" altLang="en-US" dirty="0"/>
              <a:t> </a:t>
            </a:r>
            <a:r>
              <a:rPr lang="en-US" altLang="ja-JP" dirty="0"/>
              <a:t>are!</a:t>
            </a:r>
          </a:p>
          <a:p>
            <a:r>
              <a:rPr lang="ja-JP" altLang="en-US" dirty="0"/>
              <a:t>感嘆文を理解しよう！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DD98FA-1FC1-4007-B15B-36704DDD7BFA}"/>
              </a:ext>
            </a:extLst>
          </p:cNvPr>
          <p:cNvSpPr txBox="1"/>
          <p:nvPr/>
        </p:nvSpPr>
        <p:spPr>
          <a:xfrm>
            <a:off x="5908677" y="3413324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should </a:t>
            </a:r>
            <a:r>
              <a:rPr kumimoji="1" lang="ja-JP" altLang="en-US" dirty="0"/>
              <a:t>意味は？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2F4D-DF6B-4A2B-8EDC-D68EB6D3830A}"/>
              </a:ext>
            </a:extLst>
          </p:cNvPr>
          <p:cNvSpPr txBox="1"/>
          <p:nvPr/>
        </p:nvSpPr>
        <p:spPr>
          <a:xfrm>
            <a:off x="5867400" y="4470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③頻度</a:t>
            </a:r>
            <a:r>
              <a:rPr kumimoji="1" lang="en-US" altLang="ja-JP" dirty="0"/>
              <a:t>always</a:t>
            </a:r>
            <a:r>
              <a:rPr kumimoji="1" lang="ja-JP" altLang="en-US" dirty="0"/>
              <a:t>の位置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A3D20A-5F6B-4359-A262-6C38F7CD2EF1}"/>
              </a:ext>
            </a:extLst>
          </p:cNvPr>
          <p:cNvSpPr txBox="1"/>
          <p:nvPr/>
        </p:nvSpPr>
        <p:spPr>
          <a:xfrm>
            <a:off x="5867400" y="5455166"/>
            <a:ext cx="416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 </a:t>
            </a:r>
            <a:r>
              <a:rPr lang="en-US" altLang="ja-JP" dirty="0"/>
              <a:t>keep them clean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19C1FD-8C64-4082-8789-08CF5D791169}"/>
              </a:ext>
            </a:extLst>
          </p:cNvPr>
          <p:cNvSpPr txBox="1"/>
          <p:nvPr/>
        </p:nvSpPr>
        <p:spPr>
          <a:xfrm>
            <a:off x="5908677" y="3014750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en-US" altLang="ja-JP" b="1" dirty="0" err="1">
                <a:solidFill>
                  <a:srgbClr val="FF0000"/>
                </a:solidFill>
              </a:rPr>
              <a:t>e</a:t>
            </a:r>
            <a:r>
              <a:rPr kumimoji="1" lang="en-US" altLang="ja-JP" b="1" dirty="0" err="1">
                <a:solidFill>
                  <a:srgbClr val="FF0000"/>
                </a:solidFill>
              </a:rPr>
              <a:t>board</a:t>
            </a:r>
            <a:r>
              <a:rPr kumimoji="1" lang="ja-JP" altLang="en-US" b="1" dirty="0">
                <a:solidFill>
                  <a:srgbClr val="FF0000"/>
                </a:solidFill>
              </a:rPr>
              <a:t>感嘆文で学習しよう！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DD2CC2-8D2C-4788-81F1-951FF4E78607}"/>
              </a:ext>
            </a:extLst>
          </p:cNvPr>
          <p:cNvSpPr txBox="1"/>
          <p:nvPr/>
        </p:nvSpPr>
        <p:spPr>
          <a:xfrm>
            <a:off x="5867400" y="1402834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How+</a:t>
            </a:r>
            <a:r>
              <a:rPr kumimoji="1" lang="ja-JP" altLang="en-US" dirty="0"/>
              <a:t>形容詞＋主語＋動詞！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280DF9-0ECB-418B-85E9-871B63728E59}"/>
              </a:ext>
            </a:extLst>
          </p:cNvPr>
          <p:cNvSpPr txBox="1"/>
          <p:nvPr/>
        </p:nvSpPr>
        <p:spPr>
          <a:xfrm>
            <a:off x="5867400" y="2246844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What+</a:t>
            </a:r>
            <a:r>
              <a:rPr kumimoji="1" lang="ja-JP" altLang="en-US" dirty="0"/>
              <a:t>名詞</a:t>
            </a:r>
            <a:r>
              <a:rPr kumimoji="1" lang="en-US" altLang="ja-JP" dirty="0"/>
              <a:t>+</a:t>
            </a:r>
            <a:r>
              <a:rPr kumimoji="1" lang="ja-JP" altLang="en-US" dirty="0"/>
              <a:t>主語</a:t>
            </a:r>
            <a:r>
              <a:rPr kumimoji="1" lang="en-US" altLang="ja-JP" dirty="0"/>
              <a:t>+</a:t>
            </a:r>
            <a:r>
              <a:rPr kumimoji="1" lang="ja-JP" altLang="en-US" dirty="0"/>
              <a:t>動詞！</a:t>
            </a: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07CDCE77-98FF-4BAC-97FD-257C35819D0B}"/>
              </a:ext>
            </a:extLst>
          </p:cNvPr>
          <p:cNvSpPr/>
          <p:nvPr/>
        </p:nvSpPr>
        <p:spPr>
          <a:xfrm flipH="1" flipV="1">
            <a:off x="6692901" y="1704669"/>
            <a:ext cx="241299" cy="50223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9F3B8C-5594-496B-B665-F9609D70D5DD}"/>
              </a:ext>
            </a:extLst>
          </p:cNvPr>
          <p:cNvSpPr txBox="1"/>
          <p:nvPr/>
        </p:nvSpPr>
        <p:spPr>
          <a:xfrm>
            <a:off x="5930900" y="2628876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What dirty hands you have</a:t>
            </a:r>
            <a:r>
              <a:rPr kumimoji="1" lang="ja-JP" altLang="en-US" dirty="0"/>
              <a:t>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D6F1E5-B83D-42DE-A67B-C0AD03769784}"/>
              </a:ext>
            </a:extLst>
          </p:cNvPr>
          <p:cNvSpPr txBox="1"/>
          <p:nvPr/>
        </p:nvSpPr>
        <p:spPr>
          <a:xfrm>
            <a:off x="5930900" y="38989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～すべき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4D72CA-4E1B-4395-8086-0662EB8358DE}"/>
              </a:ext>
            </a:extLst>
          </p:cNvPr>
          <p:cNvSpPr txBox="1"/>
          <p:nvPr/>
        </p:nvSpPr>
        <p:spPr>
          <a:xfrm>
            <a:off x="5930900" y="4953000"/>
            <a:ext cx="416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</a:t>
            </a:r>
            <a:r>
              <a:rPr lang="ja-JP" altLang="en-US" dirty="0"/>
              <a:t>動詞の後ろ　一般動詞の前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FFE020-E7A8-445E-A274-99A7871DF7F7}"/>
              </a:ext>
            </a:extLst>
          </p:cNvPr>
          <p:cNvSpPr txBox="1"/>
          <p:nvPr/>
        </p:nvSpPr>
        <p:spPr>
          <a:xfrm>
            <a:off x="6172304" y="5872067"/>
            <a:ext cx="504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～し続ける　　それらを　　きれいな状態に</a:t>
            </a:r>
          </a:p>
        </p:txBody>
      </p:sp>
    </p:spTree>
    <p:extLst>
      <p:ext uri="{BB962C8B-B14F-4D97-AF65-F5344CB8AC3E}">
        <p14:creationId xmlns:p14="http://schemas.microsoft.com/office/powerpoint/2010/main" val="10933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1132</Words>
  <Application>Microsoft Office PowerPoint</Application>
  <PresentationFormat>ワイド画面</PresentationFormat>
  <Paragraphs>158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11</cp:revision>
  <cp:lastPrinted>2021-09-17T00:02:48Z</cp:lastPrinted>
  <dcterms:created xsi:type="dcterms:W3CDTF">2021-09-17T00:01:47Z</dcterms:created>
  <dcterms:modified xsi:type="dcterms:W3CDTF">2021-10-27T12:59:19Z</dcterms:modified>
</cp:coreProperties>
</file>